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9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0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1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4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71" r:id="rId5"/>
    <p:sldMasterId id="2147483706" r:id="rId6"/>
    <p:sldMasterId id="2147483810" r:id="rId7"/>
    <p:sldMasterId id="2147483892" r:id="rId8"/>
    <p:sldMasterId id="2147484113" r:id="rId9"/>
    <p:sldMasterId id="2147484123" r:id="rId10"/>
    <p:sldMasterId id="2147484136" r:id="rId11"/>
    <p:sldMasterId id="2147484140" r:id="rId12"/>
    <p:sldMasterId id="2147484162" r:id="rId13"/>
    <p:sldMasterId id="2147484166" r:id="rId14"/>
    <p:sldMasterId id="2147484170" r:id="rId15"/>
    <p:sldMasterId id="2147484174" r:id="rId16"/>
    <p:sldMasterId id="2147484215" r:id="rId17"/>
    <p:sldMasterId id="2147484240" r:id="rId18"/>
    <p:sldMasterId id="2147484342" r:id="rId19"/>
    <p:sldMasterId id="2147484472" r:id="rId20"/>
    <p:sldMasterId id="2147484603" r:id="rId21"/>
    <p:sldMasterId id="2147484708" r:id="rId22"/>
    <p:sldMasterId id="2147484842" r:id="rId23"/>
  </p:sldMasterIdLst>
  <p:notesMasterIdLst>
    <p:notesMasterId r:id="rId49"/>
  </p:notesMasterIdLst>
  <p:handoutMasterIdLst>
    <p:handoutMasterId r:id="rId50"/>
  </p:handoutMasterIdLst>
  <p:sldIdLst>
    <p:sldId id="992" r:id="rId24"/>
    <p:sldId id="994" r:id="rId25"/>
    <p:sldId id="995" r:id="rId26"/>
    <p:sldId id="993" r:id="rId27"/>
    <p:sldId id="996" r:id="rId28"/>
    <p:sldId id="997" r:id="rId29"/>
    <p:sldId id="999" r:id="rId30"/>
    <p:sldId id="1004" r:id="rId31"/>
    <p:sldId id="1005" r:id="rId32"/>
    <p:sldId id="1024" r:id="rId33"/>
    <p:sldId id="1000" r:id="rId34"/>
    <p:sldId id="1001" r:id="rId35"/>
    <p:sldId id="1002" r:id="rId36"/>
    <p:sldId id="1003" r:id="rId37"/>
    <p:sldId id="1009" r:id="rId38"/>
    <p:sldId id="1010" r:id="rId39"/>
    <p:sldId id="1011" r:id="rId40"/>
    <p:sldId id="1018" r:id="rId41"/>
    <p:sldId id="1016" r:id="rId42"/>
    <p:sldId id="1020" r:id="rId43"/>
    <p:sldId id="1022" r:id="rId44"/>
    <p:sldId id="1023" r:id="rId45"/>
    <p:sldId id="1017" r:id="rId46"/>
    <p:sldId id="1012" r:id="rId47"/>
    <p:sldId id="1013" r:id="rId48"/>
  </p:sldIdLst>
  <p:sldSz cx="9144000" cy="6858000" type="screen4x3"/>
  <p:notesSz cx="7010400" cy="9296400"/>
  <p:custDataLst>
    <p:tags r:id="rId5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rtment of Veterans Affairs" initials="DoVA" lastIdx="1" clrIdx="0"/>
  <p:cmAuthor id="1" name="Minichiello, Frank" initials="MF" lastIdx="17" clrIdx="1">
    <p:extLst>
      <p:ext uri="{19B8F6BF-5375-455C-9EA6-DF929625EA0E}">
        <p15:presenceInfo xmlns:p15="http://schemas.microsoft.com/office/powerpoint/2012/main" userId="S::Frank.Minichiello2@va.gov::7e3297d5-5c81-477d-9103-cf37f72e398f" providerId="AD"/>
      </p:ext>
    </p:extLst>
  </p:cmAuthor>
  <p:cmAuthor id="2" name="Borror, Kristina C." initials="BKC" lastIdx="1" clrIdx="2">
    <p:extLst>
      <p:ext uri="{19B8F6BF-5375-455C-9EA6-DF929625EA0E}">
        <p15:presenceInfo xmlns:p15="http://schemas.microsoft.com/office/powerpoint/2012/main" userId="S::Kristina.Borror@va.gov::90f55758-e3c0-4542-ac97-d02dce0112c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56"/>
    <a:srgbClr val="003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7884" autoAdjust="0"/>
    <p:restoredTop sz="63484" autoAdjust="0"/>
  </p:normalViewPr>
  <p:slideViewPr>
    <p:cSldViewPr>
      <p:cViewPr varScale="1">
        <p:scale>
          <a:sx n="67" d="100"/>
          <a:sy n="67" d="100"/>
        </p:scale>
        <p:origin x="117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2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2" d="100"/>
        <a:sy n="162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46" y="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handoutMaster" Target="handoutMasters/handoutMaster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6.xml"/><Relationship Id="rId41" Type="http://schemas.openxmlformats.org/officeDocument/2006/relationships/slide" Target="slides/slide18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tags" Target="tags/tag1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CBC94-ED5A-4167-A18A-AC4F25ED66D4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E1E3-F2F8-47FD-A4F8-C33348A37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29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E499EE-2D9F-4E82-8CEA-F4B67D4E6FEC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A6F7D25-770E-4F77-8331-8C84F68246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46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57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AC29F6D-A1F8-4645-B01A-B789B45D4E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25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4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C018371-F9B7-4EA0-860E-92EF985493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44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30C71B8-7FC6-44B9-9ADE-7F9260013E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98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310A228-1CE5-4D06-8233-D510C37F0F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32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705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8F905C3-593A-4D66-8472-7C050B7426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51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497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A490AF6-DEA0-43E2-9FE1-5A225F42A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64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07959F9-685B-43D6-A377-CB601C0F1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79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477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999C9BA-1720-4D79-9947-CB3F5EDA9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78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EA6114A-BE09-4CC5-93A2-B6B7FA3B7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199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01BB82E-706F-449B-AF2D-940410BCA3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197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BD7E60D-E1EA-4568-A37C-69D379AA9A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27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147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107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E7E86C7-41C3-4332-B414-4FEC0B2DFA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94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3D09C4D-29AA-4BF8-8B2B-C88AA5A3D6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51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C728031-F033-44A9-9BD7-23B3CA8E1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72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23A970C-E4D5-4DFC-A1BC-A85C7B8783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52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A3BA2FC-8B5B-4993-A138-CD1355EDB8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54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ECEF6F4-F813-4069-8CE3-548049F3D6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38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B980179-D690-47AB-9F33-60577A352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32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8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.bin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.bin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.bin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6.bin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8.bin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0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11509"/>
            <a:ext cx="7772400" cy="1362075"/>
          </a:xfrm>
        </p:spPr>
        <p:txBody>
          <a:bodyPr anchor="t">
            <a:normAutofit/>
          </a:bodyPr>
          <a:lstStyle>
            <a:lvl1pPr algn="r">
              <a:defRPr sz="4500" b="1" cap="none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11324"/>
            <a:ext cx="7772400" cy="1500187"/>
          </a:xfrm>
        </p:spPr>
        <p:txBody>
          <a:bodyPr anchor="b">
            <a:normAutofit/>
          </a:bodyPr>
          <a:lstStyle>
            <a:lvl1pPr marL="0" indent="0" algn="r">
              <a:buNone/>
              <a:defRPr sz="22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3902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4" y="6351678"/>
            <a:ext cx="31273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4197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Draft - Pre-Decisional Deliberative Document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329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2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2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Draft - Pre-Decisional Deliberative Document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979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0" y="6400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985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21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509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478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596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55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4F4CDA76-67CD-4ECA-80A4-5F01EC28A7C6}" type="datetime4">
              <a:rPr lang="en-US" smtClean="0">
                <a:solidFill>
                  <a:srgbClr val="000000"/>
                </a:solidFill>
              </a:rPr>
              <a:pPr defTabSz="457200"/>
              <a:t>March 5,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55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Pre-Decisional Deliberative Document -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6565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55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E4DDB22A-FCD0-4CFA-8548-35060C70CA86}" type="datetime4">
              <a:rPr lang="en-US" smtClean="0">
                <a:solidFill>
                  <a:srgbClr val="000000"/>
                </a:solidFill>
              </a:rPr>
              <a:pPr defTabSz="457200"/>
              <a:t>March 5,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55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Pre-Decisional Deliberative Document -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27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1832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832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3563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05948-9B46-49E9-90CC-5A61443486E7}" type="slidenum">
              <a:rPr lang="en-US" smtClean="0">
                <a:solidFill>
                  <a:prstClr val="white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24705"/>
            <a:ext cx="3657600" cy="381001"/>
          </a:xfr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Pre-Decisional Deliberative Document - Internal VA Use Only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455"/>
            <a:ext cx="1905000" cy="365125"/>
          </a:xfrm>
        </p:spPr>
        <p:txBody>
          <a:bodyPr lIns="91440" tIns="45720" rIns="91440" bIns="45720"/>
          <a:lstStyle/>
          <a:p>
            <a:pPr>
              <a:defRPr/>
            </a:pPr>
            <a:fld id="{6EF4A7D3-2E4B-4872-9C5A-C8BA78F30933}" type="datetime4">
              <a:rPr lang="en-US" smtClean="0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March 5, 2020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846362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685800" y="2133600"/>
            <a:ext cx="7772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prstClr val="black"/>
                </a:solidFill>
                <a:cs typeface="Arial" charset="0"/>
              </a:rPr>
              <a:t>Office of Management</a:t>
            </a:r>
          </a:p>
        </p:txBody>
      </p:sp>
      <p:pic>
        <p:nvPicPr>
          <p:cNvPr id="5" name="Picture 1" descr="VA Seal - black and 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323850"/>
            <a:ext cx="18097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242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0214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76D34-F326-4FA6-B1B5-72D273B94A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Working Draft, Information Only, Decision Making-No Funding Impact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883F-F377-43E7-B860-1E2309A812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248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VA Seal - black and 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BB5AA-D668-4F7C-AF84-D5B2EA8ABF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Working Draft, Information Only, Decision Making-No Funding Impact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6D38C-E1C0-445F-9569-AD3D1FC355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2477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2390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AA5FB-16F3-4C01-95E7-4AD9A292D3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Working Draft, Information Only, Decision Making-No Funding Impact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F1F5F-EE0C-4E2A-9281-CF21BD8698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90195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3152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7949D-538B-4F4F-8BC9-7D75C718A4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Working Draft, Information Only, Decision Making-No Funding Impact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AD94E-2317-47B6-8334-A702A505FF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314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3152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EE2FA-8E37-4415-A27D-3447A09161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Working Draft, Infromation Onlyl, Decision Making-No Funding Impact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6E0A4-A0AF-4851-AC22-0AB169EE6C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61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206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9"/>
            <a:ext cx="4040188" cy="358757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206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9"/>
            <a:ext cx="4041775" cy="358757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776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420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771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0"/>
            <a:ext cx="5111751" cy="54789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2"/>
            <a:ext cx="3008313" cy="43168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69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9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5000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28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3"/>
            <a:ext cx="8229600" cy="41202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452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2"/>
            <a:ext cx="2057400" cy="54983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2"/>
            <a:ext cx="6019800" cy="549831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895" y="6482396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ctr" fontAlgn="base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92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ctr" fontAlgn="base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71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3531676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067" y="163513"/>
            <a:ext cx="8274051" cy="6675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4973" y="1184460"/>
            <a:ext cx="8275320" cy="4066903"/>
          </a:xfrm>
          <a:prstGeom prst="rect">
            <a:avLst/>
          </a:prstGeom>
        </p:spPr>
        <p:txBody>
          <a:bodyPr/>
          <a:lstStyle>
            <a:lvl1pPr marL="236538" indent="-236538">
              <a:buClr>
                <a:schemeClr val="tx2"/>
              </a:buClr>
              <a:buFont typeface="Arial" pitchFamily="34" charset="0"/>
              <a:buChar char="•"/>
              <a:defRPr/>
            </a:lvl1pPr>
            <a:lvl2pPr marL="457200" indent="-220663">
              <a:buFont typeface="Arial" pitchFamily="34" charset="0"/>
              <a:buChar char="-"/>
              <a:defRPr/>
            </a:lvl2pPr>
            <a:lvl3pPr marL="900113" indent="-203200">
              <a:defRPr/>
            </a:lvl3pPr>
            <a:lvl4pPr marL="1368425" indent="-217488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393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736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ct 3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1228903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067" y="163513"/>
            <a:ext cx="8274051" cy="6675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375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llage of military and finance images" title="FMTS Splash Shee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461"/>
            <a:ext cx="9144000" cy="39105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22" y="102188"/>
            <a:ext cx="2748144" cy="1374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20296"/>
            <a:ext cx="7772400" cy="792473"/>
          </a:xfrm>
        </p:spPr>
        <p:txBody>
          <a:bodyPr anchor="t" anchorCtr="0">
            <a:normAutofit/>
          </a:bodyPr>
          <a:lstStyle>
            <a:lvl1pPr algn="ctr">
              <a:defRPr sz="3600">
                <a:solidFill>
                  <a:srgbClr val="2B399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612769"/>
            <a:ext cx="6858000" cy="47466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VA Official Seal" title="VA Seal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05764" y="5936465"/>
            <a:ext cx="758475" cy="76809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324322" y="6177047"/>
            <a:ext cx="2911374" cy="43088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r"/>
            <a:r>
              <a:rPr lang="en-US" sz="1100" b="1" dirty="0">
                <a:solidFill>
                  <a:prstClr val="black"/>
                </a:solidFill>
              </a:rPr>
              <a:t>Department of Veterans Affairs </a:t>
            </a:r>
          </a:p>
          <a:p>
            <a:pPr algn="r"/>
            <a:r>
              <a:rPr lang="en-US" sz="1100" b="1" dirty="0">
                <a:solidFill>
                  <a:prstClr val="black"/>
                </a:solidFill>
              </a:rPr>
              <a:t>Office of Financial Business Operations (OFBO)</a:t>
            </a:r>
          </a:p>
        </p:txBody>
      </p:sp>
    </p:spTree>
    <p:extLst>
      <p:ext uri="{BB962C8B-B14F-4D97-AF65-F5344CB8AC3E}">
        <p14:creationId xmlns:p14="http://schemas.microsoft.com/office/powerpoint/2010/main" val="3958793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530D-ACA1-4634-B164-52F5894E2BD3}" type="datetime4">
              <a:rPr lang="en-US" smtClean="0"/>
              <a:pPr/>
              <a:t>March 5, 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3476534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1365102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2A3B9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0" y="438944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F942-E61C-4CED-89E6-91939CBCCC48}" type="datetime4">
              <a:rPr lang="en-US" smtClean="0"/>
              <a:pPr/>
              <a:t>March 5, 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3832848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447632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447632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EC7B-0AC5-480E-8CDB-0D2799245CFB}" type="datetime4">
              <a:rPr lang="en-US" smtClean="0"/>
              <a:pPr/>
              <a:t>March 5, 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1734485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69050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192962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246" y="1369050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246" y="2192962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D06BE-CE1B-447D-951A-56D5467CB80A}" type="datetime4">
              <a:rPr lang="en-US" smtClean="0"/>
              <a:pPr/>
              <a:t>March 5, 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1640388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0370-FE74-4E2F-9E25-F8175EAC3DBB}" type="datetime4">
              <a:rPr lang="en-US" smtClean="0"/>
              <a:pPr/>
              <a:t>March 5,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1318659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E1D5-0FE3-4306-A94D-F919408ED7BC}" type="datetime4">
              <a:rPr lang="en-US" smtClean="0"/>
              <a:pPr/>
              <a:t>March 5, 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420259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4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30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245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69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9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89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3429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127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543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248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022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811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1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855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dirty="0">
                <a:solidFill>
                  <a:srgbClr val="000000"/>
                </a:solidFill>
              </a:rPr>
              <a:t>Working Draft, Pre-Decisional, Deliberative Document -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179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dirty="0">
                <a:solidFill>
                  <a:srgbClr val="000000"/>
                </a:solidFill>
              </a:rPr>
              <a:t>Working Draft, Pre-Decisional, Deliberative Document -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933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3048000"/>
            <a:ext cx="7239000" cy="6096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4648200"/>
            <a:ext cx="3124200" cy="6096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XX/XX/XXXX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2122842"/>
            <a:ext cx="7239000" cy="914400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>
              <a:buNone/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Click to add Title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368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96923" y="218244"/>
            <a:ext cx="5715000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106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96922" y="129468"/>
            <a:ext cx="7827979" cy="609600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000" b="1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add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914400"/>
            <a:ext cx="8305800" cy="5334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20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Strapline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9100" y="1524000"/>
            <a:ext cx="8305800" cy="47244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0899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96922" y="129468"/>
            <a:ext cx="7827979" cy="609600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000" b="1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add title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914400"/>
            <a:ext cx="8305800" cy="5334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20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Strapline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995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text only or prim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3" y="1897603"/>
            <a:ext cx="4628956" cy="8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2778756"/>
            <a:ext cx="4629600" cy="137160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3756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95684"/>
            <a:ext cx="8412480" cy="1244192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611315"/>
            <a:ext cx="8412480" cy="473429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3670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5760" y="1611315"/>
            <a:ext cx="8412480" cy="473429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95684"/>
            <a:ext cx="8412480" cy="1244192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89950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760" y="295684"/>
            <a:ext cx="8412480" cy="1244192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41691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9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806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" y="782713"/>
            <a:ext cx="8412480" cy="757255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5760" y="295683"/>
            <a:ext cx="841248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61305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0745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973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9242542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3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732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675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116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0983693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3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791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0138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337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6823999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8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4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4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dirty="0">
                <a:solidFill>
                  <a:srgbClr val="000000"/>
                </a:solidFill>
              </a:rPr>
              <a:t>Working Draft, Pre-Decisional, Deliberative Document -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579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2072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9722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350895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3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0585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5670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923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203672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28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0287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0484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993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1963148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3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728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78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4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4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dirty="0">
                <a:solidFill>
                  <a:srgbClr val="000000"/>
                </a:solidFill>
              </a:rPr>
              <a:t>Working Draft, Pre-Decisional, Deliberative Document -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615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7888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313776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8679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1693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212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1920136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03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5342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46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871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657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6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486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4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0752"/>
            <a:ext cx="7772400" cy="837669"/>
          </a:xfrm>
        </p:spPr>
        <p:txBody>
          <a:bodyPr>
            <a:normAutofit/>
          </a:bodyPr>
          <a:lstStyle>
            <a:lvl1pPr algn="ctr">
              <a:defRPr sz="45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78828"/>
            <a:ext cx="6400800" cy="56422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497543" y="2970451"/>
            <a:ext cx="6400800" cy="51296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fontAlgn="base">
              <a:defRPr/>
            </a:pPr>
            <a:r>
              <a:rPr lang="en-US" sz="2000" b="1" baseline="30000" dirty="0">
                <a:solidFill>
                  <a:srgbClr val="0093C9"/>
                </a:solidFill>
                <a:cs typeface="Calibri"/>
              </a:rPr>
              <a:t>Presented by the MyVA Direct Scheduling Implementation Team </a:t>
            </a:r>
          </a:p>
          <a:p>
            <a:pPr algn="ctr" fontAlgn="base"/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266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6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8FD8308C-6DE1-4A08-B5A9-0627C0E25B9B}" type="datetime1">
              <a:rPr lang="en-US" smtClean="0">
                <a:solidFill>
                  <a:srgbClr val="000000"/>
                </a:solidFill>
              </a:rPr>
              <a:pPr defTabSz="457200"/>
              <a:t>3/5/2020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6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552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6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61942082-868F-4451-8F0E-4210CE0E2B16}" type="datetime1">
              <a:rPr lang="en-US" smtClean="0">
                <a:solidFill>
                  <a:srgbClr val="000000"/>
                </a:solidFill>
              </a:rPr>
              <a:pPr defTabSz="457200"/>
              <a:t>3/5/2020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6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091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274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191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19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327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6022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123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236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7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622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76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669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514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1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057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4F4CDA76-67CD-4ECA-80A4-5F01EC28A7C6}" type="datetime4">
              <a:rPr lang="en-US" smtClean="0">
                <a:solidFill>
                  <a:srgbClr val="000000"/>
                </a:solidFill>
              </a:rPr>
              <a:pPr defTabSz="457200"/>
              <a:t>March 5,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Pre-Decisional Deliberative Document -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942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2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2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E4DDB22A-FCD0-4CFA-8548-35060C70CA86}" type="datetime4">
              <a:rPr lang="en-US" smtClean="0">
                <a:solidFill>
                  <a:srgbClr val="000000"/>
                </a:solidFill>
              </a:rPr>
              <a:pPr defTabSz="457200"/>
              <a:t>March 5,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Pre-Decisional Deliberative Document -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215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Draft - Pre-Decisional Deliberative Document 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18790200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62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Draft - Pre-Decisional Deliberative Document 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32420589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Draft - Pre-Decisional Deliberative Document 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26450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Draft - Pre-Decisional Deliberative Document 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217496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62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tags" Target="../tags/tag10.xml"/><Relationship Id="rId5" Type="http://schemas.openxmlformats.org/officeDocument/2006/relationships/vmlDrawing" Target="../drawings/vmlDrawing9.v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65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tags" Target="../tags/tag12.xml"/><Relationship Id="rId5" Type="http://schemas.openxmlformats.org/officeDocument/2006/relationships/vmlDrawing" Target="../drawings/vmlDrawing11.vml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68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tags" Target="../tags/tag14.xml"/><Relationship Id="rId5" Type="http://schemas.openxmlformats.org/officeDocument/2006/relationships/vmlDrawing" Target="../drawings/vmlDrawing13.v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71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tags" Target="../tags/tag16.xml"/><Relationship Id="rId5" Type="http://schemas.openxmlformats.org/officeDocument/2006/relationships/vmlDrawing" Target="../drawings/vmlDrawing15.vml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74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tags" Target="../tags/tag18.xml"/><Relationship Id="rId5" Type="http://schemas.openxmlformats.org/officeDocument/2006/relationships/vmlDrawing" Target="../drawings/vmlDrawing17.vml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8.xml"/><Relationship Id="rId9" Type="http://schemas.openxmlformats.org/officeDocument/2006/relationships/image" Target="../media/image14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85.xml"/><Relationship Id="rId9" Type="http://schemas.openxmlformats.org/officeDocument/2006/relationships/image" Target="../media/image1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2.xml"/><Relationship Id="rId9" Type="http://schemas.openxmlformats.org/officeDocument/2006/relationships/image" Target="../media/image1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theme" Target="../theme/theme1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9.xml"/><Relationship Id="rId9" Type="http://schemas.openxmlformats.org/officeDocument/2006/relationships/image" Target="../media/image1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0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06.xml"/><Relationship Id="rId9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3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theme" Target="../theme/theme20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5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tags" Target="../tags/tag4.xml"/><Relationship Id="rId5" Type="http://schemas.openxmlformats.org/officeDocument/2006/relationships/vmlDrawing" Target="../drawings/vmlDrawing3.vml"/><Relationship Id="rId4" Type="http://schemas.openxmlformats.org/officeDocument/2006/relationships/theme" Target="../theme/theme7.xml"/><Relationship Id="rId9" Type="http://schemas.openxmlformats.org/officeDocument/2006/relationships/image" Target="../media/image1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56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tags" Target="../tags/tag6.xml"/><Relationship Id="rId5" Type="http://schemas.openxmlformats.org/officeDocument/2006/relationships/vmlDrawing" Target="../drawings/vmlDrawing5.vml"/><Relationship Id="rId4" Type="http://schemas.openxmlformats.org/officeDocument/2006/relationships/theme" Target="../theme/theme8.xml"/><Relationship Id="rId9" Type="http://schemas.openxmlformats.org/officeDocument/2006/relationships/image" Target="../media/image1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59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ags" Target="../tags/tag8.xml"/><Relationship Id="rId5" Type="http://schemas.openxmlformats.org/officeDocument/2006/relationships/vmlDrawing" Target="../drawings/vmlDrawing7.vml"/><Relationship Id="rId4" Type="http://schemas.openxmlformats.org/officeDocument/2006/relationships/theme" Target="../theme/theme9.xml"/><Relationship Id="rId9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80"/>
            <a:ext cx="9144000" cy="7318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500"/>
            <a:ext cx="2209800" cy="49198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203755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50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05201756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13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5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55608199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61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6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811273715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309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4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873251159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357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1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14603865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016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81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677"/>
            <a:ext cx="9144000" cy="731838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203755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40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677"/>
            <a:ext cx="9144000" cy="731838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203755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69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140677"/>
            <a:ext cx="9144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406"/>
            <a:ext cx="2209800" cy="4919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203755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89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3" r:id="rId1"/>
    <p:sldLayoutId id="2147484474" r:id="rId2"/>
    <p:sldLayoutId id="2147484475" r:id="rId3"/>
    <p:sldLayoutId id="2147484476" r:id="rId4"/>
    <p:sldLayoutId id="2147484477" r:id="rId5"/>
    <p:sldLayoutId id="2147484478" r:id="rId6"/>
    <p:sldLayoutId id="2147484479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140677"/>
            <a:ext cx="9144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406"/>
            <a:ext cx="2209800" cy="4919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Draft - Pre-Decisional Deliberative Document Internal VA Use Only</a:t>
            </a:r>
          </a:p>
        </p:txBody>
      </p:sp>
      <p:pic>
        <p:nvPicPr>
          <p:cNvPr id="10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203755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38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4" r:id="rId1"/>
    <p:sldLayoutId id="2147484605" r:id="rId2"/>
    <p:sldLayoutId id="2147484606" r:id="rId3"/>
    <p:sldLayoutId id="2147484607" r:id="rId4"/>
    <p:sldLayoutId id="2147484608" r:id="rId5"/>
    <p:sldLayoutId id="2147484609" r:id="rId6"/>
    <p:sldLayoutId id="2147484610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140677"/>
            <a:ext cx="9144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406"/>
            <a:ext cx="2209800" cy="4919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937830" y="6400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203755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1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9" r:id="rId1"/>
    <p:sldLayoutId id="2147484710" r:id="rId2"/>
    <p:sldLayoutId id="2147484711" r:id="rId3"/>
    <p:sldLayoutId id="2147484712" r:id="rId4"/>
    <p:sldLayoutId id="2147484713" r:id="rId5"/>
    <p:sldLayoutId id="2147484714" r:id="rId6"/>
    <p:sldLayoutId id="2147484715" r:id="rId7"/>
    <p:sldLayoutId id="2147484716" r:id="rId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20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591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 fontAlgn="base"/>
            <a:fld id="{66EDCA28-4542-3047-9F73-5111907E2BA5}" type="slidenum">
              <a:rPr lang="en-US" smtClean="0"/>
              <a:pPr fontAlgn="base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3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0"/>
            <a:ext cx="7315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5CC441-5531-4747-B0C6-44C69B6012C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3/5/2020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0075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Working Draft, Information Only, Decision Making-No Funding Impact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261106-B97F-4C78-AE00-CBE6C8622962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pic>
        <p:nvPicPr>
          <p:cNvPr id="1031" name="Picture 1" descr="VA Seal - black and whi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6"/>
          <p:cNvSpPr txBox="1">
            <a:spLocks noChangeArrowheads="1"/>
          </p:cNvSpPr>
          <p:nvPr/>
        </p:nvSpPr>
        <p:spPr bwMode="auto">
          <a:xfrm rot="5400000">
            <a:off x="5897563" y="3157538"/>
            <a:ext cx="5883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D9D9D9"/>
                </a:solidFill>
                <a:cs typeface="Arial" charset="0"/>
              </a:rPr>
              <a:t>Working Draft  VA Internal Use Only</a:t>
            </a:r>
          </a:p>
        </p:txBody>
      </p:sp>
      <p:sp>
        <p:nvSpPr>
          <p:cNvPr id="1033" name="TextBox 9"/>
          <p:cNvSpPr txBox="1">
            <a:spLocks noChangeArrowheads="1"/>
          </p:cNvSpPr>
          <p:nvPr/>
        </p:nvSpPr>
        <p:spPr bwMode="auto">
          <a:xfrm rot="-1768302">
            <a:off x="134938" y="3455988"/>
            <a:ext cx="8672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dirty="0">
                <a:solidFill>
                  <a:srgbClr val="D9D9D9"/>
                </a:solidFill>
                <a:cs typeface="Arial" charset="0"/>
              </a:rPr>
              <a:t>Working Draft, Information Only, Decision Making –VA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79891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3" r:id="rId1"/>
    <p:sldLayoutId id="2147484844" r:id="rId2"/>
    <p:sldLayoutId id="2147484845" r:id="rId3"/>
    <p:sldLayoutId id="2147484846" r:id="rId4"/>
    <p:sldLayoutId id="2147484847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72" b="1"/>
          <a:stretch/>
        </p:blipFill>
        <p:spPr>
          <a:xfrm>
            <a:off x="0" y="6383433"/>
            <a:ext cx="9144000" cy="4746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3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807" y="1330954"/>
            <a:ext cx="7886700" cy="4717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807" y="6461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D9B61AED-C919-4E53-BB61-F5C4CD500E63}" type="datetime4">
              <a:rPr lang="en-US" smtClean="0"/>
              <a:pPr/>
              <a:t>March 5,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7793" y="6461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370320"/>
            <a:ext cx="9144000" cy="0"/>
          </a:xfrm>
          <a:prstGeom prst="line">
            <a:avLst/>
          </a:prstGeom>
          <a:ln w="19050">
            <a:solidFill>
              <a:srgbClr val="2B3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1144905"/>
            <a:ext cx="9144000" cy="0"/>
          </a:xfrm>
          <a:prstGeom prst="line">
            <a:avLst/>
          </a:prstGeom>
          <a:ln w="19050">
            <a:solidFill>
              <a:srgbClr val="2B3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925" y="125151"/>
            <a:ext cx="1828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1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2B399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680"/>
            <a:ext cx="9144000" cy="731839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203755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61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677"/>
            <a:ext cx="9144000" cy="731838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203755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64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88682200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313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  <p:pic>
        <p:nvPicPr>
          <p:cNvPr id="12" name="Picture 15" descr="https://thespringzone.files.wordpress.com/2015/06/va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911" y="307870"/>
            <a:ext cx="618241" cy="6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18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456009653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11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  <p:pic>
        <p:nvPicPr>
          <p:cNvPr id="12" name="Picture 15" descr="https://thespringzone.files.wordpress.com/2015/06/va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911" y="307870"/>
            <a:ext cx="618241" cy="6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81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09696269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59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  <p:pic>
        <p:nvPicPr>
          <p:cNvPr id="12" name="Picture 15" descr="https://thespringzone.files.wordpress.com/2015/06/va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911" y="307870"/>
            <a:ext cx="618241" cy="6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9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.gov/ORO/oropubs.asp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a.gov/ORO/Docs/RCO/ORO_Interpretation_VHA_Handbook_1058_01.pdf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9812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  <a:cs typeface="Arial" panose="020B0604020202020204" pitchFamily="34" charset="0"/>
              </a:rPr>
              <a:t>R&amp;DC Recent Findings and Reporting under 1058.01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6200" y="4267200"/>
            <a:ext cx="9067800" cy="1752600"/>
          </a:xfrm>
        </p:spPr>
        <p:txBody>
          <a:bodyPr>
            <a:normAutofit fontScale="92500" lnSpcReduction="10000"/>
          </a:bodyPr>
          <a:lstStyle/>
          <a:p>
            <a:pPr algn="l">
              <a:spcBef>
                <a:spcPts val="0"/>
              </a:spcBef>
            </a:pPr>
            <a:endParaRPr lang="en-US" sz="2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cs typeface="Arial" panose="020B0604020202020204" pitchFamily="34" charset="0"/>
              </a:rPr>
              <a:t>Presented by: Kristina Borror, Ph.D.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tx1"/>
                </a:solidFill>
                <a:cs typeface="Arial" panose="020B0604020202020204" pitchFamily="34" charset="0"/>
              </a:rPr>
              <a:t>Date: March 4, 2020</a:t>
            </a:r>
            <a:endParaRPr lang="en-US" sz="2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685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7D43D-266F-4033-B415-06FC895BE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Research records not managed in accordance with policy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39225-D998-4053-A84C-6A90D571B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b="1" dirty="0"/>
              <a:t>Finding: </a:t>
            </a:r>
            <a:r>
              <a:rPr lang="en-US" sz="3500" dirty="0"/>
              <a:t>VA research records were not managed in accordance with VA records disposition policies.</a:t>
            </a:r>
          </a:p>
          <a:p>
            <a:r>
              <a:rPr lang="en-US" sz="3000" b="1" dirty="0"/>
              <a:t>Reference(s):</a:t>
            </a:r>
            <a:endParaRPr lang="en-US" sz="3000" dirty="0"/>
          </a:p>
          <a:p>
            <a:r>
              <a:rPr lang="en-US" sz="3000" b="1" i="1" dirty="0"/>
              <a:t>VHA RCS 10‐1, Section IV, Office of Research and Development, Part 3, Chapter 8 –Research and Development, Code 8300 §6 Research Investigator Files.</a:t>
            </a:r>
          </a:p>
          <a:p>
            <a:r>
              <a:rPr lang="en-US" sz="3000" b="1" i="1" dirty="0"/>
              <a:t>VHA Directive 6300 §4.</a:t>
            </a:r>
          </a:p>
          <a:p>
            <a:r>
              <a:rPr lang="en-US" sz="3000" b="1" i="1" dirty="0"/>
              <a:t>VHA Directive 6300 §8.c.</a:t>
            </a:r>
          </a:p>
          <a:p>
            <a:r>
              <a:rPr lang="es-ES" sz="3000" b="1" i="1" dirty="0"/>
              <a:t>VA </a:t>
            </a:r>
            <a:r>
              <a:rPr lang="es-ES" sz="3000" b="1" i="1" dirty="0" err="1"/>
              <a:t>Handbook</a:t>
            </a:r>
            <a:r>
              <a:rPr lang="es-ES" sz="3000" b="1" i="1" dirty="0"/>
              <a:t> 6500.1 §3.q.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77329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C6FFC-DD77-4ED8-9682-04963FAE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ORO 2019 Exempt Research Findings</a:t>
            </a:r>
          </a:p>
        </p:txBody>
      </p:sp>
    </p:spTree>
    <p:extLst>
      <p:ext uri="{BB962C8B-B14F-4D97-AF65-F5344CB8AC3E}">
        <p14:creationId xmlns:p14="http://schemas.microsoft.com/office/powerpoint/2010/main" val="855194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C1117-B9FB-4EF7-9516-82A355775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R&amp;DC did not conduct continuing review of an IRB exempt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AD51F-098D-4EBC-9C02-A1B12B468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906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100" b="1" dirty="0"/>
              <a:t>Finding: </a:t>
            </a:r>
            <a:r>
              <a:rPr lang="en-US" sz="5100" dirty="0"/>
              <a:t>During ORO’s on-site review, the ACOS/R&amp;D reported that one IRB-exempt protocol, #[], had not received a continuing review by the R&amp;DC since June 19, 2015. </a:t>
            </a:r>
          </a:p>
          <a:p>
            <a:pPr marL="0" indent="0">
              <a:buNone/>
            </a:pPr>
            <a:r>
              <a:rPr lang="en-US" sz="3600" dirty="0"/>
              <a:t> </a:t>
            </a:r>
          </a:p>
          <a:p>
            <a:r>
              <a:rPr lang="en-US" sz="4000" b="1" dirty="0"/>
              <a:t>Reference(s): </a:t>
            </a:r>
            <a:endParaRPr lang="en-US" sz="4000" dirty="0"/>
          </a:p>
          <a:p>
            <a:r>
              <a:rPr lang="en-US" sz="4000" b="1" i="1" dirty="0"/>
              <a:t>VHA Directive 1200.01 §5.h(5).</a:t>
            </a:r>
            <a:r>
              <a:rPr lang="en-US" sz="4000" dirty="0"/>
              <a:t>  “For protocols not meeting criteria for assignment to any subcommittee according to local SOPs, the R&amp;D Committee is the review and approving committee of record.” </a:t>
            </a:r>
          </a:p>
          <a:p>
            <a:r>
              <a:rPr lang="en-US" sz="4000" b="1" i="1" dirty="0"/>
              <a:t>VHA Directive 1200.01 §9.d(1)(d).</a:t>
            </a:r>
            <a:r>
              <a:rPr lang="en-US" sz="4000" dirty="0"/>
              <a:t>  “</a:t>
            </a:r>
            <a:r>
              <a:rPr lang="en-US" sz="4000" b="1" u="sng" dirty="0"/>
              <a:t>R&amp;D Committee Review of Research as the Only Oversight Committee.</a:t>
            </a:r>
            <a:r>
              <a:rPr lang="en-US" sz="4000" dirty="0"/>
              <a:t>  At approval, the R&amp;D Committee must set the time frame for continuing review.  The time frame may not exceed 365 days.” </a:t>
            </a:r>
          </a:p>
          <a:p>
            <a:r>
              <a:rPr lang="en-US" sz="4000" b="1" i="1" dirty="0"/>
              <a:t>VHA Directive 1200.05 §10.i.</a:t>
            </a:r>
            <a:r>
              <a:rPr lang="en-US" sz="4000" dirty="0"/>
              <a:t>  “Research determined to be exempt [from IRB approval requirements] requires approval by the R&amp;D Committee and requires continuing review by the R&amp;D Committee as required by VHA Directive 1200.05 unless it is under the oversight of another subcommittee (e.g., Safety Review Subcommittee).”</a:t>
            </a:r>
          </a:p>
        </p:txBody>
      </p:sp>
    </p:spTree>
    <p:extLst>
      <p:ext uri="{BB962C8B-B14F-4D97-AF65-F5344CB8AC3E}">
        <p14:creationId xmlns:p14="http://schemas.microsoft.com/office/powerpoint/2010/main" val="3851628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048C1-6A6D-41B9-9E47-5D2A1E692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Inadequate oversight for research for which the R&amp;DC was the only oversight committee</a:t>
            </a:r>
            <a:r>
              <a:rPr lang="en-US" sz="3200" dirty="0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1DEA3-CD5B-42BB-BECB-11BE105F9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906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200" b="1" dirty="0"/>
              <a:t>Finding: </a:t>
            </a:r>
            <a:r>
              <a:rPr lang="en-US" sz="4200" dirty="0"/>
              <a:t>The R&amp;DC did not provide adequate oversight of two exempt protocols for which the R&amp;DC was the only oversight committee. ORO identified two studies in which research activities were allowed to continue past the R&amp;DC approval period as specified in the R&amp;DC approval letter.  In addition, the R&amp;DC SOPs did not include, and the R&amp;DC Coordinator could not describe, R&amp;DC actions for studies whose R&amp;DC approval period had lapsed.  </a:t>
            </a:r>
          </a:p>
          <a:p>
            <a:endParaRPr lang="en-US" dirty="0"/>
          </a:p>
          <a:p>
            <a:r>
              <a:rPr lang="en-US" b="1" dirty="0"/>
              <a:t>Reference(s):</a:t>
            </a:r>
            <a:endParaRPr lang="en-US" dirty="0"/>
          </a:p>
          <a:p>
            <a:r>
              <a:rPr lang="en-US" b="1" i="1" dirty="0"/>
              <a:t>VHA Directive 1200.05 §10.i.</a:t>
            </a:r>
            <a:r>
              <a:rPr lang="en-US" dirty="0"/>
              <a:t> </a:t>
            </a:r>
          </a:p>
          <a:p>
            <a:r>
              <a:rPr lang="en-US" b="1" i="1" dirty="0"/>
              <a:t>VHA Directive 1200.01 §9.d(1)(d)</a:t>
            </a:r>
            <a:r>
              <a:rPr lang="en-US" dirty="0"/>
              <a:t> (</a:t>
            </a:r>
            <a:r>
              <a:rPr lang="en-US" b="1" u="sng" dirty="0"/>
              <a:t>R&amp;D Committee Review of Research as the Only Oversight Committee).</a:t>
            </a:r>
            <a:r>
              <a:rPr lang="en-US" dirty="0"/>
              <a:t> </a:t>
            </a:r>
          </a:p>
          <a:p>
            <a:r>
              <a:rPr lang="en-US" b="1" i="1" dirty="0"/>
              <a:t>VHA Directive 1200.01 §9.d(2).</a:t>
            </a:r>
            <a:r>
              <a:rPr lang="en-US" dirty="0"/>
              <a:t>  “</a:t>
            </a:r>
            <a:r>
              <a:rPr lang="en-US" b="1" dirty="0"/>
              <a:t>Continuing Review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919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69D9F-4097-4F4F-846C-5D49D1586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Research Office did not establish a system for tracking exempt research protocols.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A0C54-0035-4BC0-B085-6D7BEF1FC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45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Finding: </a:t>
            </a:r>
            <a:r>
              <a:rPr lang="en-US" dirty="0"/>
              <a:t>The Research Office did not establish a system for tracking research activities that allows for easy retrieval of information to assist in assessing compliance with applicable requirements and the status of exempt research protocols.   </a:t>
            </a:r>
          </a:p>
          <a:p>
            <a:endParaRPr lang="en-US" dirty="0"/>
          </a:p>
          <a:p>
            <a:r>
              <a:rPr lang="en-US" b="1" dirty="0"/>
              <a:t>Reference(s):</a:t>
            </a:r>
            <a:endParaRPr lang="en-US" dirty="0"/>
          </a:p>
          <a:p>
            <a:r>
              <a:rPr lang="en-US" b="1" i="1" dirty="0"/>
              <a:t>VHA Directive 1200.02 §5.b(1).</a:t>
            </a:r>
            <a:r>
              <a:rPr lang="en-US" dirty="0"/>
              <a:t>  “The Research Office and its personnel are responsible for ensuring the effectiveness of the research program.  These responsibilities include … </a:t>
            </a:r>
            <a:r>
              <a:rPr lang="en-US" b="1" dirty="0"/>
              <a:t>Tracking VA Research Activities……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96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5394F-E4C8-46A8-8061-E2B9FA9B4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2849563"/>
          </a:xfrm>
        </p:spPr>
        <p:txBody>
          <a:bodyPr>
            <a:norm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Clarification of Reporting Requirements for Exempt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524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CD3E9-7453-4896-A074-6404E660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Current VHA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E04F7-591A-47E6-93FC-08BFAC3B1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257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/>
              <a:t>VHA Handbook 1058.01 §6 </a:t>
            </a:r>
          </a:p>
          <a:p>
            <a:r>
              <a:rPr lang="en-US" dirty="0"/>
              <a:t>Requires reportable events in human research to be reported to the IRB, among others. </a:t>
            </a:r>
          </a:p>
          <a:p>
            <a:r>
              <a:rPr lang="en-US" dirty="0"/>
              <a:t> Does not differentiate between non-exempt and exempt human subjects research.</a:t>
            </a:r>
          </a:p>
          <a:p>
            <a:r>
              <a:rPr lang="en-US" dirty="0"/>
              <a:t>Exempt research generally does not fall under the purview of an IRB.  </a:t>
            </a:r>
          </a:p>
        </p:txBody>
      </p:sp>
    </p:spTree>
    <p:extLst>
      <p:ext uri="{BB962C8B-B14F-4D97-AF65-F5344CB8AC3E}">
        <p14:creationId xmlns:p14="http://schemas.microsoft.com/office/powerpoint/2010/main" val="3008068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A94C-E735-4836-A55A-C20DD408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A14F7-AB7D-4BF8-9ED0-A25017789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Reportable events in </a:t>
            </a:r>
            <a:r>
              <a:rPr lang="en-US" i="1" dirty="0"/>
              <a:t>exempt </a:t>
            </a:r>
            <a:r>
              <a:rPr lang="en-US" dirty="0"/>
              <a:t>human subjects research that falls under the oversight of a committee other than an IRB:</a:t>
            </a:r>
          </a:p>
          <a:p>
            <a:r>
              <a:rPr lang="en-US" dirty="0"/>
              <a:t> Report to the committee with primary oversight responsibility for the research (e.g., R&amp;DC) </a:t>
            </a:r>
          </a:p>
          <a:p>
            <a:r>
              <a:rPr lang="en-US" dirty="0"/>
              <a:t>That committee or subcommittee will take all actions that otherwise would be taken by the IRB as described in 1058.01 §6. </a:t>
            </a:r>
          </a:p>
        </p:txBody>
      </p:sp>
    </p:spTree>
    <p:extLst>
      <p:ext uri="{BB962C8B-B14F-4D97-AF65-F5344CB8AC3E}">
        <p14:creationId xmlns:p14="http://schemas.microsoft.com/office/powerpoint/2010/main" val="3015904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E20C9-5A18-42B5-88AB-629D71AA6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R&amp;DC Reporting Timelines for VA Personnel for Exempt Research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7F5F5-A64C-4367-A5AA-BA29D3B98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94"/>
            <a:ext cx="8229600" cy="472430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Immediately: Oral notification of the R&amp;DC upon becoming aware of any local research death that is </a:t>
            </a:r>
            <a:r>
              <a:rPr lang="en-US" u="sng" dirty="0"/>
              <a:t>both</a:t>
            </a:r>
            <a:r>
              <a:rPr lang="en-US" dirty="0"/>
              <a:t> unanticipated </a:t>
            </a:r>
            <a:r>
              <a:rPr lang="en-US" u="sng" dirty="0"/>
              <a:t>and </a:t>
            </a:r>
            <a:r>
              <a:rPr lang="en-US" dirty="0"/>
              <a:t>related to the exempt research. </a:t>
            </a:r>
          </a:p>
          <a:p>
            <a:pPr lvl="0"/>
            <a:r>
              <a:rPr lang="en-US" dirty="0"/>
              <a:t>Written notification of R&amp;DC within 5 business days after becoming aware of:</a:t>
            </a:r>
          </a:p>
          <a:p>
            <a:pPr lvl="1"/>
            <a:r>
              <a:rPr lang="en-US" dirty="0"/>
              <a:t>any serious problem that is </a:t>
            </a:r>
            <a:r>
              <a:rPr lang="en-US" u="sng" dirty="0"/>
              <a:t>both</a:t>
            </a:r>
            <a:r>
              <a:rPr lang="en-US" dirty="0"/>
              <a:t> unanticipated </a:t>
            </a:r>
            <a:r>
              <a:rPr lang="en-US" u="sng" dirty="0"/>
              <a:t>and </a:t>
            </a:r>
            <a:r>
              <a:rPr lang="en-US" dirty="0"/>
              <a:t>related to the research. </a:t>
            </a:r>
          </a:p>
          <a:p>
            <a:pPr lvl="1"/>
            <a:r>
              <a:rPr lang="en-US" dirty="0"/>
              <a:t>any apparent serious or continuing noncompliance with IRB or other human research protection requirements.</a:t>
            </a:r>
          </a:p>
          <a:p>
            <a:pPr lvl="1"/>
            <a:r>
              <a:rPr lang="en-US" dirty="0"/>
              <a:t>any suspension or termination of VA research by, or at the direction of, any entity external to the facility.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995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F6B8E-1DFA-45B0-A293-720DE84A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R&amp;DC Reporting Timelines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EF62A-3AD9-4183-84BD-663040935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MCD: ensure all research compliance reports from any State or Federal oversight entity, regardless of findings, are provided to the R&amp;DC (among others) within 5 business days</a:t>
            </a:r>
            <a:r>
              <a:rPr lang="en-US" i="1" dirty="0"/>
              <a:t>.</a:t>
            </a:r>
          </a:p>
          <a:p>
            <a:r>
              <a:rPr lang="en-US" dirty="0"/>
              <a:t>VA personnel: ensure written notification of R&amp;DC within 5 business days after becoming aware of any apparent systemic deficiency </a:t>
            </a:r>
          </a:p>
        </p:txBody>
      </p:sp>
    </p:spTree>
    <p:extLst>
      <p:ext uri="{BB962C8B-B14F-4D97-AF65-F5344CB8AC3E}">
        <p14:creationId xmlns:p14="http://schemas.microsoft.com/office/powerpoint/2010/main" val="2322315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C89F6-A97E-4132-A924-D23DD4671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7AB0A-EEF8-44D5-A9A5-01D76371E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ORO 2019 R&amp;DC Findings</a:t>
            </a:r>
          </a:p>
          <a:p>
            <a:r>
              <a:rPr lang="en-US" dirty="0"/>
              <a:t>ORO 2019 Exempt Research Findings</a:t>
            </a:r>
          </a:p>
          <a:p>
            <a:r>
              <a:rPr lang="en-US" dirty="0"/>
              <a:t>Clarification of Exempt Reporting</a:t>
            </a:r>
          </a:p>
          <a:p>
            <a:r>
              <a:rPr lang="en-US" dirty="0"/>
              <a:t>Procedures and Timelines for Reporting to R&amp;DC and R&amp;DC 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50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907F6-FEC3-45E1-BC53-9F02625B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R&amp;DC Review of SAEs/Serious Problems in Exempt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4B0C5-42C7-4F5B-8878-6F13A6699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8943"/>
            <a:ext cx="8229600" cy="52118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Within 5 business days the R&amp;DC Chair/member must determine and document whether actions are warranted.</a:t>
            </a:r>
          </a:p>
          <a:p>
            <a:r>
              <a:rPr lang="en-US" dirty="0"/>
              <a:t>Convened R&amp;DC must determine </a:t>
            </a:r>
          </a:p>
          <a:p>
            <a:pPr lvl="1"/>
            <a:r>
              <a:rPr lang="en-US" dirty="0"/>
              <a:t>whether the SAE/SP was both unanticipated and related to the research or insufficient info</a:t>
            </a:r>
          </a:p>
          <a:p>
            <a:pPr lvl="1"/>
            <a:r>
              <a:rPr lang="en-US" dirty="0"/>
              <a:t>whether any protocol or informed consent modifications are warranted or reconsent/notification required</a:t>
            </a:r>
          </a:p>
          <a:p>
            <a:r>
              <a:rPr lang="en-US" dirty="0"/>
              <a:t>Notify MCD &amp; ACOS/R&amp;D of its determinations within 5 business days; MCD report to ORO in 5 business days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35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907F6-FEC3-45E1-BC53-9F02625B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R&amp;DC Review of Apparent Serious/Continuing Noncompliance in Exempt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4B0C5-42C7-4F5B-8878-6F13A6699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5143"/>
            <a:ext cx="8229600" cy="52118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R&amp;DC Chair may take interim action as needed to eliminate apparent immediate hazards to subjects. </a:t>
            </a:r>
          </a:p>
          <a:p>
            <a:r>
              <a:rPr lang="en-US" dirty="0"/>
              <a:t>Convened R&amp;DC must determine </a:t>
            </a:r>
          </a:p>
          <a:p>
            <a:pPr lvl="1"/>
            <a:r>
              <a:rPr lang="en-US" dirty="0"/>
              <a:t>whether or not serious or continuing noncompliance actually occurred or insufficient info</a:t>
            </a:r>
          </a:p>
          <a:p>
            <a:pPr lvl="1"/>
            <a:r>
              <a:rPr lang="en-US" dirty="0"/>
              <a:t>whether remedial actions are needed to ensure present and/or future compliance.</a:t>
            </a:r>
          </a:p>
          <a:p>
            <a:r>
              <a:rPr lang="en-US" dirty="0"/>
              <a:t>Notify MCD &amp; ACOS/R&amp;D of its determinations within 5 business days (&amp; RCO if RCO </a:t>
            </a:r>
            <a:r>
              <a:rPr lang="en-US" dirty="0" err="1"/>
              <a:t>ID’d</a:t>
            </a:r>
            <a:r>
              <a:rPr lang="en-US" dirty="0"/>
              <a:t>); MCD report to ORO in 5 business days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307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907F6-FEC3-45E1-BC53-9F02625B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r>
              <a:rPr lang="en-US" sz="3800" b="1" dirty="0"/>
              <a:t>R&amp;DC Review of External Suspension/ Termination of Exempt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4B0C5-42C7-4F5B-8878-6F13A6699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543"/>
            <a:ext cx="8229600" cy="490705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Convened R&amp;DC must review the suspension/termination at the earliest practicable opportunity, not to exceed 30 business days after notification, to determine</a:t>
            </a:r>
          </a:p>
          <a:p>
            <a:pPr lvl="1"/>
            <a:r>
              <a:rPr lang="en-US" dirty="0"/>
              <a:t>Whether resulted from a </a:t>
            </a:r>
            <a:r>
              <a:rPr lang="en-US" u="sng" dirty="0"/>
              <a:t>local</a:t>
            </a:r>
            <a:r>
              <a:rPr lang="en-US" dirty="0"/>
              <a:t> adverse event(s), </a:t>
            </a:r>
            <a:r>
              <a:rPr lang="en-US" u="sng" dirty="0"/>
              <a:t>local</a:t>
            </a:r>
            <a:r>
              <a:rPr lang="en-US" dirty="0"/>
              <a:t> noncompliance, or other </a:t>
            </a:r>
            <a:r>
              <a:rPr lang="en-US" u="sng" dirty="0"/>
              <a:t>local</a:t>
            </a:r>
            <a:r>
              <a:rPr lang="en-US" dirty="0"/>
              <a:t> issue(s); </a:t>
            </a:r>
            <a:r>
              <a:rPr lang="en-US" b="1" dirty="0"/>
              <a:t>or</a:t>
            </a:r>
          </a:p>
          <a:p>
            <a:pPr lvl="1"/>
            <a:r>
              <a:rPr lang="en-US" dirty="0"/>
              <a:t>Requires local action (in addition to the suspension/termination) to ensure the safety, rights, or welfare of local human research subjects, personnel, or others or the effectiveness of the local HRPP.</a:t>
            </a:r>
          </a:p>
          <a:p>
            <a:r>
              <a:rPr lang="en-US" dirty="0"/>
              <a:t>Notify MCD &amp; ACOS/R&amp;D of its determinations within 5 business days; MCD report to ORO in 5 business days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00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163F8-6EAC-4928-BA65-B32CD7F8F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R&amp;DC Review of Apparent Systemic Deficiencies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FEBE7-1434-40EE-870F-96D686C9F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R&amp;DC must review any notification of apparent systemic deficiencies at its earliest practicable convened meeting, not to exceed 30 business days after notification.</a:t>
            </a:r>
          </a:p>
          <a:p>
            <a:r>
              <a:rPr lang="en-US" dirty="0"/>
              <a:t>Determine if incident involves an actual systemic deficiency.</a:t>
            </a:r>
          </a:p>
          <a:p>
            <a:r>
              <a:rPr lang="en-US" dirty="0"/>
              <a:t>If so, determine what remedial actions, if any, are warranted. </a:t>
            </a:r>
          </a:p>
          <a:p>
            <a:r>
              <a:rPr lang="en-US" dirty="0"/>
              <a:t>R&amp;DC must notify the VA facility Director and the ACOS/R&amp;D  within 5 business days after the determination.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619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3EDEA-99AA-4C7A-A71C-3BA946B7B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F3B5C-E1BC-4205-A7A6-8AA82665A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https://www.va.gov/ORO/oropubs.asp</a:t>
            </a:r>
            <a:endParaRPr lang="en-US" dirty="0"/>
          </a:p>
          <a:p>
            <a:r>
              <a:rPr lang="en-US">
                <a:hlinkClick r:id="rId4"/>
              </a:rPr>
              <a:t>https://www.va.gov/ORO/Docs/RCO/ORO_Interpretation_VHA_Handbook_1058_01.pdf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3469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n-lt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762999" cy="52578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>
              <a:bevelT w="19050"/>
            </a:sp3d>
          </a:bodyPr>
          <a:lstStyle/>
          <a:p>
            <a:pPr marL="0" indent="0" algn="ctr">
              <a:spcBef>
                <a:spcPts val="1200"/>
              </a:spcBef>
              <a:buNone/>
            </a:pPr>
            <a:endParaRPr lang="en-US" sz="6000" dirty="0">
              <a:effectLst>
                <a:reflection blurRad="88900" stA="29000" endPos="85000" dist="29997" dir="5400000" sy="-100000" algn="bl" rotWithShape="0"/>
              </a:effectLst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6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88900" stA="29000" endPos="85000" dist="29997" dir="5400000" sy="-100000" algn="bl" rotWithShape="0"/>
                </a:effectLst>
              </a:rPr>
              <a:t>?????</a:t>
            </a:r>
          </a:p>
        </p:txBody>
      </p:sp>
    </p:spTree>
    <p:extLst>
      <p:ext uri="{BB962C8B-B14F-4D97-AF65-F5344CB8AC3E}">
        <p14:creationId xmlns:p14="http://schemas.microsoft.com/office/powerpoint/2010/main" val="4120803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AA5EF-444A-4F5A-895F-A6CEF7A33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4754563"/>
          </a:xfrm>
        </p:spPr>
        <p:txBody>
          <a:bodyPr>
            <a:normAutofit/>
          </a:bodyPr>
          <a:lstStyle/>
          <a:p>
            <a:r>
              <a:rPr lang="en-US" sz="4800" dirty="0"/>
              <a:t>ORO 2019 R&amp;DC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F8EC2-347C-4904-8190-B725832B5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4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94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CD3E9-7453-4896-A074-6404E660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The MCD did not ensure that all R&amp;DC voting members had appropriate terms of appointment</a:t>
            </a:r>
            <a:endParaRPr lang="en-US" sz="3200" strike="sngStri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E04F7-591A-47E6-93FC-08BFAC3B1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600" b="1" dirty="0"/>
              <a:t>Finding: </a:t>
            </a:r>
            <a:r>
              <a:rPr lang="en-US" sz="4600" dirty="0"/>
              <a:t>Through review of the appointment letters, ORO found that 3 voting members of the R&amp;DC had terms of appointment that were for [#] years and [#] months, exceeding the (renewable) term spans set by VHA policy.</a:t>
            </a: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600" b="1" dirty="0"/>
              <a:t>Reference(s):</a:t>
            </a:r>
            <a:endParaRPr lang="en-US" sz="3600" dirty="0"/>
          </a:p>
          <a:p>
            <a:r>
              <a:rPr lang="en-US" sz="3600" b="1" i="1" dirty="0"/>
              <a:t>VHA Handbook 1200.01 §13.d(1).</a:t>
            </a:r>
            <a:r>
              <a:rPr lang="en-US" sz="3600" dirty="0"/>
              <a:t>  “Voting members [of the R&amp;DC] are appointed by the medical center Director in writing and serve terms of 3 years with a possibility for extension.  Members may be reappointed without any lapse in time if it is deemed in the Committee’s best interest.”</a:t>
            </a:r>
          </a:p>
          <a:p>
            <a:r>
              <a:rPr lang="en-US" sz="3600" b="1" i="1" dirty="0"/>
              <a:t>VHA Directive 1200.01 §7.h.</a:t>
            </a:r>
            <a:r>
              <a:rPr lang="en-US" sz="3600" dirty="0"/>
              <a:t>  “Voting members [of the R&amp;DC] are appointed by the medical facility Director in writing and serve terms of 3 years with a possibility for extension.  Members may be reappointed without any lapse in time if it is deemed in the R&amp;D Committee’s best interest.”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887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0D274-C835-4CE1-8860-7B45CEFC6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The R&amp;DC roster did not identify the primary voting members for whom each alternate voting member may be a substitute.</a:t>
            </a:r>
            <a:endParaRPr lang="en-US" sz="3200" strike="sngStri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DFB33-F086-41F0-8543-D86F1E9C2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6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  <a:r>
              <a:rPr lang="en-US" b="1" dirty="0"/>
              <a:t>Finding: </a:t>
            </a:r>
            <a:r>
              <a:rPr lang="en-US" dirty="0"/>
              <a:t>The R&amp;DC roster did not identify the primary voting members for whom the three alternate voting members listed may be a substitute.   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b="1" dirty="0"/>
              <a:t>Reference(s):</a:t>
            </a:r>
            <a:endParaRPr lang="en-US" dirty="0"/>
          </a:p>
          <a:p>
            <a:r>
              <a:rPr lang="en-US" b="1" i="1" dirty="0"/>
              <a:t>VHA Directive 1200.01 §7.d.</a:t>
            </a:r>
            <a:r>
              <a:rPr lang="en-US" dirty="0"/>
              <a:t>  “The [R&amp;DC] roster must identify the primary voting member(s) for whom each alternate voting member may substitute.”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29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A03C7-91B5-4D12-B891-97E06675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b="1" dirty="0"/>
              <a:t>RDC Meeting Minutes Did Not Accurately Document Votes on Actions Taken by the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30E5C-4686-45E8-9C28-833B05C8A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Finding: </a:t>
            </a:r>
            <a:r>
              <a:rPr lang="en-US" dirty="0"/>
              <a:t>Through document review, ORO found that the R&amp;DC meeting minutes did not consistently document the accurate number of members voting for, against, and abstaining.  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Reference(s): </a:t>
            </a:r>
            <a:endParaRPr lang="en-US" dirty="0"/>
          </a:p>
          <a:p>
            <a:r>
              <a:rPr lang="en-US" b="1" i="1" dirty="0"/>
              <a:t>VHA Directive 1200.01 §6.d.  </a:t>
            </a:r>
            <a:r>
              <a:rPr lang="en-US" dirty="0"/>
              <a:t>“Minutes for each [R&amp;DC] meeting must … include … (3) Actions taken by the R&amp;D Committee, to include: … (b) The vote on the action, including the number voting for, against, and abstaining.”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476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74B1-DE7C-4C8D-BD1B-5F8138853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RDC Meeting Minutes did not document all required information when member recused due to COI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C6021-C2DE-434B-913B-32F1D683D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Finding:  </a:t>
            </a:r>
            <a:r>
              <a:rPr lang="en-US" dirty="0"/>
              <a:t>R&amp;DC meeting minutes lacked required documentation elements regarding recusals for members with conflicts of interest in study reviews (i.e., whether the member was present or absent for discussion of the protocol). </a:t>
            </a:r>
          </a:p>
          <a:p>
            <a:endParaRPr lang="en-US" dirty="0"/>
          </a:p>
          <a:p>
            <a:r>
              <a:rPr lang="en-US" b="1" dirty="0"/>
              <a:t>Reference(s):  </a:t>
            </a:r>
            <a:endParaRPr lang="en-US" dirty="0"/>
          </a:p>
          <a:p>
            <a:r>
              <a:rPr lang="en-US" b="1" i="1" dirty="0"/>
              <a:t>VHA Directive 1200.01 §6.d(3)(b).  </a:t>
            </a:r>
            <a:r>
              <a:rPr lang="en-US" i="1" dirty="0"/>
              <a:t>“</a:t>
            </a:r>
            <a:r>
              <a:rPr lang="en-US" dirty="0"/>
              <a:t>Minutes for each [R&amp;DC] meeting must be documented….  The minutes must include the following information: … [A]</a:t>
            </a:r>
            <a:r>
              <a:rPr lang="en-US" dirty="0" err="1"/>
              <a:t>ny</a:t>
            </a:r>
            <a:r>
              <a:rPr lang="en-US" dirty="0"/>
              <a:t> recused member from the vote must be named, and whether the person was present during the discussion.  </a:t>
            </a:r>
            <a:r>
              <a:rPr lang="en-US" b="1" i="1" dirty="0"/>
              <a:t>NOTE</a:t>
            </a:r>
            <a:r>
              <a:rPr lang="en-US" dirty="0"/>
              <a:t>:</a:t>
            </a:r>
            <a:r>
              <a:rPr lang="en-US" i="1" dirty="0"/>
              <a:t>  If the member is recused, the member must not be present for the vote</a:t>
            </a:r>
            <a:r>
              <a:rPr lang="en-US" dirty="0"/>
              <a:t>.…”  </a:t>
            </a:r>
          </a:p>
        </p:txBody>
      </p:sp>
    </p:spTree>
    <p:extLst>
      <p:ext uri="{BB962C8B-B14F-4D97-AF65-F5344CB8AC3E}">
        <p14:creationId xmlns:p14="http://schemas.microsoft.com/office/powerpoint/2010/main" val="2792056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97B33-DDA9-429E-9DA9-17773B619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The R&amp;DC SOP was not updated to reflect all applicable VHA policy requirements related to R&amp;DC processes.</a:t>
            </a:r>
            <a:r>
              <a:rPr lang="en-US" dirty="0"/>
              <a:t> </a:t>
            </a:r>
            <a:endParaRPr lang="en-US" strike="sngStri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A90F0-74B2-4F97-87EB-82996614E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  <a:r>
              <a:rPr lang="en-US" b="1" dirty="0"/>
              <a:t>Finding:  </a:t>
            </a:r>
            <a:r>
              <a:rPr lang="en-US" dirty="0"/>
              <a:t>The VAMC R&amp;DC SOP currently in effect was not fully updated to include all recurring R&amp;DC processes required by VHA Directive 1200.01,</a:t>
            </a:r>
            <a:r>
              <a:rPr lang="en-US" baseline="30000" dirty="0"/>
              <a:t> </a:t>
            </a:r>
            <a:r>
              <a:rPr lang="en-US" dirty="0"/>
              <a:t>nor were the committee processes reflected in any other R&amp;D written procedure.  </a:t>
            </a:r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Reference(s):</a:t>
            </a:r>
            <a:endParaRPr lang="en-US" dirty="0"/>
          </a:p>
          <a:p>
            <a:r>
              <a:rPr lang="en-US" b="1" i="1" dirty="0"/>
              <a:t>VHA Directive 1200.01 §6.e.</a:t>
            </a:r>
            <a:r>
              <a:rPr lang="en-US" dirty="0"/>
              <a:t>  “SOPs or other written procedures must be maintained for all recurring [R&amp;DC] processes.”</a:t>
            </a:r>
          </a:p>
          <a:p>
            <a:r>
              <a:rPr lang="en-US" b="1" i="1" dirty="0"/>
              <a:t>VHA Directive 1200.01 §9.b(1).</a:t>
            </a:r>
            <a:r>
              <a:rPr lang="en-US" dirty="0"/>
              <a:t> </a:t>
            </a:r>
          </a:p>
          <a:p>
            <a:r>
              <a:rPr lang="en-US" b="1" i="1" dirty="0"/>
              <a:t>VHA Directive 1200.01 §5.h(5).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559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7372-3F91-4C04-939F-A85DAA05E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Local SOPs do not effectively implement the requirements of VHA Handbook 1058.01 related to reporting requirements.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340B7-4720-4B11-9910-90784F2C3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500" dirty="0"/>
              <a:t> </a:t>
            </a:r>
            <a:r>
              <a:rPr lang="en-US" sz="3500" b="1" dirty="0"/>
              <a:t>Finding: </a:t>
            </a:r>
            <a:r>
              <a:rPr lang="en-US" sz="3500" dirty="0"/>
              <a:t>Document review and interviews with key personnel revealed that there were no formal written procedures for numerous reporting requirements.</a:t>
            </a:r>
          </a:p>
          <a:p>
            <a:endParaRPr lang="en-US" dirty="0"/>
          </a:p>
          <a:p>
            <a:r>
              <a:rPr lang="en-US" b="1" dirty="0"/>
              <a:t>Reference(s):</a:t>
            </a:r>
            <a:endParaRPr lang="en-US" dirty="0"/>
          </a:p>
          <a:p>
            <a:r>
              <a:rPr lang="en-US" b="1" i="1" dirty="0"/>
              <a:t>VHA Handbook 1058.01 §5.a(1).</a:t>
            </a:r>
            <a:r>
              <a:rPr lang="en-US" dirty="0"/>
              <a:t>  “The VA facility Director must ensure that local SOPs related to research:  Implement effectively the requirements of all applicable VA and VHA Directives and Handbooks….”  </a:t>
            </a:r>
            <a:r>
              <a:rPr lang="en-US" i="1" dirty="0"/>
              <a:t>See §§7-9 of the Handbook for specific reporting requirements related to Animal Research, Research Safety and Research Laboratory Security.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5854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3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ppt/theme/theme11.xml><?xml version="1.0" encoding="utf-8"?>
<a:theme xmlns:a="http://schemas.openxmlformats.org/drawingml/2006/main" name="4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ppt/theme/theme12.xml><?xml version="1.0" encoding="utf-8"?>
<a:theme xmlns:a="http://schemas.openxmlformats.org/drawingml/2006/main" name="5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ppt/theme/theme13.xml><?xml version="1.0" encoding="utf-8"?>
<a:theme xmlns:a="http://schemas.openxmlformats.org/drawingml/2006/main" name="6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ppt/theme/theme14.xml><?xml version="1.0" encoding="utf-8"?>
<a:theme xmlns:a="http://schemas.openxmlformats.org/drawingml/2006/main" name="7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ppt/theme/theme15.xml><?xml version="1.0" encoding="utf-8"?>
<a:theme xmlns:a="http://schemas.openxmlformats.org/drawingml/2006/main" name="5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9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0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2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4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yVA Theme">
  <a:themeElements>
    <a:clrScheme name="MyVA Lean Colors">
      <a:dk1>
        <a:sysClr val="windowText" lastClr="000000"/>
      </a:dk1>
      <a:lt1>
        <a:sysClr val="window" lastClr="FFFFFF"/>
      </a:lt1>
      <a:dk2>
        <a:srgbClr val="00416A"/>
      </a:dk2>
      <a:lt2>
        <a:srgbClr val="DFDFDF"/>
      </a:lt2>
      <a:accent1>
        <a:srgbClr val="004170"/>
      </a:accent1>
      <a:accent2>
        <a:srgbClr val="0093C9"/>
      </a:accent2>
      <a:accent3>
        <a:srgbClr val="F7A800"/>
      </a:accent3>
      <a:accent4>
        <a:srgbClr val="BDBBBB"/>
      </a:accent4>
      <a:accent5>
        <a:srgbClr val="00416A"/>
      </a:accent5>
      <a:accent6>
        <a:srgbClr val="0093C9"/>
      </a:accent6>
      <a:hlink>
        <a:srgbClr val="F7A800"/>
      </a:hlink>
      <a:folHlink>
        <a:srgbClr val="00416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OM Standard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Theme">
  <a:themeElements>
    <a:clrScheme name="FMTS">
      <a:dk1>
        <a:sysClr val="windowText" lastClr="000000"/>
      </a:dk1>
      <a:lt1>
        <a:sysClr val="window" lastClr="FFFFFF"/>
      </a:lt1>
      <a:dk2>
        <a:srgbClr val="2B3990"/>
      </a:dk2>
      <a:lt2>
        <a:srgbClr val="E7E6E6"/>
      </a:lt2>
      <a:accent1>
        <a:srgbClr val="52853F"/>
      </a:accent1>
      <a:accent2>
        <a:srgbClr val="F7955B"/>
      </a:accent2>
      <a:accent3>
        <a:srgbClr val="859097"/>
      </a:accent3>
      <a:accent4>
        <a:srgbClr val="F3CF45"/>
      </a:accent4>
      <a:accent5>
        <a:srgbClr val="772432"/>
      </a:accent5>
      <a:accent6>
        <a:srgbClr val="C2B48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27A37B24-EF00-4490-8F23-301C48D178D4}" vid="{431D7A15-CD5F-49C3-A8D1-457E3B0C78CC}"/>
    </a:ext>
  </a:extLst>
</a:theme>
</file>

<file path=ppt/theme/theme4.xml><?xml version="1.0" encoding="utf-8"?>
<a:theme xmlns:a="http://schemas.openxmlformats.org/drawingml/2006/main" name="6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8_Office Theme">
  <a:themeElements>
    <a:clrScheme name="Deloitte US Color1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ppt/theme/theme8.xml><?xml version="1.0" encoding="utf-8"?>
<a:theme xmlns:a="http://schemas.openxmlformats.org/drawingml/2006/main" name="1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ppt/theme/theme9.xml><?xml version="1.0" encoding="utf-8"?>
<a:theme xmlns:a="http://schemas.openxmlformats.org/drawingml/2006/main" name="2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F1A7C33E7FFA42BCE730A96C4C97C7" ma:contentTypeVersion="5" ma:contentTypeDescription="Create a new document." ma:contentTypeScope="" ma:versionID="3d639e43d2cbee7f898cbb5aa816316d">
  <xsd:schema xmlns:xsd="http://www.w3.org/2001/XMLSchema" xmlns:xs="http://www.w3.org/2001/XMLSchema" xmlns:p="http://schemas.microsoft.com/office/2006/metadata/properties" xmlns:ns2="58713316-8334-4bf4-a6fe-1fea435260dd" targetNamespace="http://schemas.microsoft.com/office/2006/metadata/properties" ma:root="true" ma:fieldsID="cd0500b17323a0c299437be0f9df1502" ns2:_="">
    <xsd:import namespace="58713316-8334-4bf4-a6fe-1fea435260dd"/>
    <xsd:element name="properties">
      <xsd:complexType>
        <xsd:sequence>
          <xsd:element name="documentManagement">
            <xsd:complexType>
              <xsd:all>
                <xsd:element ref="ns2:Document_x0020_Status"/>
                <xsd:element ref="ns2:Document_x0020_Presentation_x0020_Date"/>
                <xsd:element ref="ns2:Document_x0020_Category"/>
                <xsd:element ref="ns2:Presentation_x0020_Material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713316-8334-4bf4-a6fe-1fea435260dd" elementFormDefault="qualified">
    <xsd:import namespace="http://schemas.microsoft.com/office/2006/documentManagement/types"/>
    <xsd:import namespace="http://schemas.microsoft.com/office/infopath/2007/PartnerControls"/>
    <xsd:element name="Document_x0020_Status" ma:index="8" ma:displayName="Document Status" ma:description="Document Status" ma:format="Dropdown" ma:internalName="Document_x0020_Status">
      <xsd:simpleType>
        <xsd:restriction base="dms:Choice">
          <xsd:enumeration value="Draft"/>
          <xsd:enumeration value="Finalized"/>
        </xsd:restriction>
      </xsd:simpleType>
    </xsd:element>
    <xsd:element name="Document_x0020_Presentation_x0020_Date" ma:index="9" ma:displayName="Document Presentation Date" ma:description="This is the date that the document was presented" ma:format="DateOnly" ma:internalName="Document_x0020_Presentation_x0020_Date">
      <xsd:simpleType>
        <xsd:restriction base="dms:DateTime"/>
      </xsd:simpleType>
    </xsd:element>
    <xsd:element name="Document_x0020_Category" ma:index="10" ma:displayName="Meeting Category" ma:description="Document Category" ma:format="Dropdown" ma:internalName="Document_x0020_Category">
      <xsd:simpleType>
        <xsd:restriction base="dms:Choice">
          <xsd:enumeration value="Senior Leader Meeting"/>
          <xsd:enumeration value="Initiative Coordination Meeting"/>
          <xsd:enumeration value="BIM/MIM"/>
          <xsd:enumeration value="Snapshot"/>
          <xsd:enumeration value="Spotlight"/>
          <xsd:enumeration value="Discussion Forum"/>
          <xsd:enumeration value="Dance Card Deck"/>
        </xsd:restriction>
      </xsd:simpleType>
    </xsd:element>
    <xsd:element name="Presentation_x0020_Material_x0020_Type" ma:index="12" nillable="true" ma:displayName="Presentation Material Type" ma:description="Is this the presentation material, supplemental documentation, or other?" ma:format="Dropdown" ma:internalName="Presentation_x0020_Material_x0020_Type">
      <xsd:simpleType>
        <xsd:restriction base="dms:Choice">
          <xsd:enumeration value="Presentation Material"/>
          <xsd:enumeration value="Supplemental Documentation"/>
          <xsd:enumeration value="Oth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Status xmlns="58713316-8334-4bf4-a6fe-1fea435260dd">Draft</Document_x0020_Status>
    <Document_x0020_Category xmlns="58713316-8334-4bf4-a6fe-1fea435260dd">Senior Leader Meeting</Document_x0020_Category>
    <Document_x0020_Presentation_x0020_Date xmlns="58713316-8334-4bf4-a6fe-1fea435260dd">2017-06-30T04:00:00+00:00</Document_x0020_Presentation_x0020_Date>
    <Presentation_x0020_Material_x0020_Type xmlns="58713316-8334-4bf4-a6fe-1fea435260dd">Presentation Material</Presentation_x0020_Material_x0020_Type>
  </documentManagement>
</p:properties>
</file>

<file path=customXml/itemProps1.xml><?xml version="1.0" encoding="utf-8"?>
<ds:datastoreItem xmlns:ds="http://schemas.openxmlformats.org/officeDocument/2006/customXml" ds:itemID="{3844922B-DF45-4AD9-9F72-8CB59C83D8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713316-8334-4bf4-a6fe-1fea435260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54EB79-0DCF-40E4-877B-24A99FE1C6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BABBC1-510B-498E-8648-BB5C1F939242}">
  <ds:schemaRefs>
    <ds:schemaRef ds:uri="http://schemas.microsoft.com/office/2006/metadata/properties"/>
    <ds:schemaRef ds:uri="58713316-8334-4bf4-a6fe-1fea435260dd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13810</TotalTime>
  <Words>1460</Words>
  <Application>Microsoft Office PowerPoint</Application>
  <PresentationFormat>On-screen Show (4:3)</PresentationFormat>
  <Paragraphs>143</Paragraphs>
  <Slides>25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50" baseType="lpstr">
      <vt:lpstr>Arial</vt:lpstr>
      <vt:lpstr>Calibri</vt:lpstr>
      <vt:lpstr>Courier New</vt:lpstr>
      <vt:lpstr>Wingdings</vt:lpstr>
      <vt:lpstr>3_Office Theme</vt:lpstr>
      <vt:lpstr>MyVA Theme</vt:lpstr>
      <vt:lpstr>1_Default Theme</vt:lpstr>
      <vt:lpstr>6_Office Theme</vt:lpstr>
      <vt:lpstr>4_Office Theme</vt:lpstr>
      <vt:lpstr>8_Office Theme</vt:lpstr>
      <vt:lpstr>MyVA</vt:lpstr>
      <vt:lpstr>1_MyVA</vt:lpstr>
      <vt:lpstr>2_MyVA</vt:lpstr>
      <vt:lpstr>3_MyVA</vt:lpstr>
      <vt:lpstr>4_MyVA</vt:lpstr>
      <vt:lpstr>5_MyVA</vt:lpstr>
      <vt:lpstr>6_MyVA</vt:lpstr>
      <vt:lpstr>7_MyVA</vt:lpstr>
      <vt:lpstr>5_Office Theme</vt:lpstr>
      <vt:lpstr>9_Office Theme</vt:lpstr>
      <vt:lpstr>10_Office Theme</vt:lpstr>
      <vt:lpstr>12_Office Theme</vt:lpstr>
      <vt:lpstr>14_Office Theme</vt:lpstr>
      <vt:lpstr>OM Standard Slides</vt:lpstr>
      <vt:lpstr>think-cell Slide</vt:lpstr>
      <vt:lpstr>R&amp;DC Recent Findings and Reporting under 1058.01</vt:lpstr>
      <vt:lpstr>Overview</vt:lpstr>
      <vt:lpstr>ORO 2019 R&amp;DC Findings</vt:lpstr>
      <vt:lpstr>The MCD did not ensure that all R&amp;DC voting members had appropriate terms of appointment</vt:lpstr>
      <vt:lpstr>The R&amp;DC roster did not identify the primary voting members for whom each alternate voting member may be a substitute.</vt:lpstr>
      <vt:lpstr>RDC Meeting Minutes Did Not Accurately Document Votes on Actions Taken by the Committee</vt:lpstr>
      <vt:lpstr>RDC Meeting Minutes did not document all required information when member recused due to COI</vt:lpstr>
      <vt:lpstr>The R&amp;DC SOP was not updated to reflect all applicable VHA policy requirements related to R&amp;DC processes. </vt:lpstr>
      <vt:lpstr>Local SOPs do not effectively implement the requirements of VHA Handbook 1058.01 related to reporting requirements.</vt:lpstr>
      <vt:lpstr>Research records not managed in accordance with policy</vt:lpstr>
      <vt:lpstr>ORO 2019 Exempt Research Findings</vt:lpstr>
      <vt:lpstr>R&amp;DC did not conduct continuing review of an IRB exempt protocol</vt:lpstr>
      <vt:lpstr>Inadequate oversight for research for which the R&amp;DC was the only oversight committee </vt:lpstr>
      <vt:lpstr>The Research Office did not establish a system for tracking exempt research protocols.</vt:lpstr>
      <vt:lpstr>Clarification of Reporting Requirements for Exempt Research</vt:lpstr>
      <vt:lpstr>Current VHA Policy</vt:lpstr>
      <vt:lpstr>Clarification</vt:lpstr>
      <vt:lpstr>R&amp;DC Reporting Timelines for VA Personnel for Exempt Research </vt:lpstr>
      <vt:lpstr>R&amp;DC Reporting Timelines (cont’d)</vt:lpstr>
      <vt:lpstr>R&amp;DC Review of SAEs/Serious Problems in Exempt Research</vt:lpstr>
      <vt:lpstr>R&amp;DC Review of Apparent Serious/Continuing Noncompliance in Exempt Research</vt:lpstr>
      <vt:lpstr>R&amp;DC Review of External Suspension/ Termination of Exempt Research</vt:lpstr>
      <vt:lpstr>R&amp;DC Review of Apparent Systemic Deficiencies </vt:lpstr>
      <vt:lpstr>References</vt:lpstr>
      <vt:lpstr>Questions?</vt:lpstr>
    </vt:vector>
  </TitlesOfParts>
  <Company>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RDC Recent Findings and Reporting Under VHA Handbook 1058.01 </dc:title>
  <dc:subject>RDC Recent Findings and Reporting Under VHA Handbook 1058.01 </dc:subject>
  <dc:creator>Department of Veterans Affairs</dc:creator>
  <cp:keywords>RDC Recent Findings and Reporting Under VHA Handbook 1058.01 </cp:keywords>
  <cp:lastModifiedBy>Rivera, Portia T</cp:lastModifiedBy>
  <cp:revision>953</cp:revision>
  <cp:lastPrinted>2020-02-26T21:19:20Z</cp:lastPrinted>
  <dcterms:created xsi:type="dcterms:W3CDTF">2016-05-04T17:57:56Z</dcterms:created>
  <dcterms:modified xsi:type="dcterms:W3CDTF">2020-03-05T14:30:40Z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0x0101004DF1A7C33E7FFA42BCE730A96C4C97C7</vt:lpwstr>
  </property>
</Properties>
</file>